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56" r:id="rId3"/>
    <p:sldId id="273" r:id="rId4"/>
    <p:sldId id="268" r:id="rId5"/>
    <p:sldId id="270" r:id="rId6"/>
    <p:sldId id="258" r:id="rId7"/>
    <p:sldId id="260" r:id="rId8"/>
    <p:sldId id="271" r:id="rId9"/>
    <p:sldId id="261" r:id="rId10"/>
    <p:sldId id="262" r:id="rId11"/>
    <p:sldId id="272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28AA4CB-64EF-4B5A-8EF9-E7505DBCBBAA}">
          <p14:sldIdLst>
            <p14:sldId id="269"/>
            <p14:sldId id="256"/>
            <p14:sldId id="273"/>
            <p14:sldId id="268"/>
            <p14:sldId id="270"/>
            <p14:sldId id="258"/>
            <p14:sldId id="260"/>
            <p14:sldId id="271"/>
            <p14:sldId id="261"/>
            <p14:sldId id="262"/>
            <p14:sldId id="272"/>
            <p14:sldId id="2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4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88612" autoAdjust="0"/>
  </p:normalViewPr>
  <p:slideViewPr>
    <p:cSldViewPr snapToGrid="0">
      <p:cViewPr varScale="1">
        <p:scale>
          <a:sx n="79" d="100"/>
          <a:sy n="79" d="100"/>
        </p:scale>
        <p:origin x="850" y="2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3C4B65-723A-D3DA-5DA0-65E08B321A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FBDB64-5C95-5E7B-4106-C319859E05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EB2289-3FBF-4851-9889-014D21B831F3}" type="datetimeFigureOut">
              <a:rPr lang="en-US" smtClean="0"/>
              <a:t>11/1/2024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9BE95-23CD-F06A-30E1-696DC85BA68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AD1A59-0972-8FDC-8CDA-162A050A4C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580D3-13B4-42C0-998F-3601AAF40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14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8FA9F-1236-4E67-A4DA-03E6218ABCA8}" type="datetimeFigureOut">
              <a:rPr lang="es-CO" smtClean="0"/>
              <a:t>1/11/2024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58D4B7-07E8-401E-B5F2-812A5C934B3F}" type="slidenum">
              <a:rPr lang="es-CO" smtClean="0"/>
              <a:t>‹#›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98025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Clr>
                <a:srgbClr val="FC4C02"/>
              </a:buClr>
              <a:buFont typeface="Wingdings" panose="05000000000000000000" pitchFamily="2" charset="2"/>
              <a:buNone/>
            </a:pPr>
            <a:r>
              <a:rPr lang="en-US" dirty="0"/>
              <a:t>For more information visit: https://icrs-sti.covenantuniversity.edu.ng/</a:t>
            </a:r>
          </a:p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2693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Alphabetical list based on years of authors and works cited in the article (</a:t>
            </a:r>
            <a:r>
              <a:rPr lang="en-US" b="1" dirty="0">
                <a:solidFill>
                  <a:srgbClr val="FF0000"/>
                </a:solidFill>
              </a:rPr>
              <a:t>ONLY References used on the presentation</a:t>
            </a:r>
            <a:r>
              <a:rPr lang="en-US" dirty="0"/>
              <a:t>). The bibliography must meet APA standards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10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3844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Acknowledge</a:t>
            </a:r>
            <a:r>
              <a:rPr lang="en-US" baseline="0" dirty="0"/>
              <a:t> all necessary persons/organizations. You may place logos as appropriate. 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11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03844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Acknowledge</a:t>
            </a:r>
            <a:r>
              <a:rPr lang="en-US" baseline="0" dirty="0"/>
              <a:t> all necessary persons/organizations. You may place logos as appropriate. </a:t>
            </a:r>
          </a:p>
          <a:p>
            <a:r>
              <a:rPr lang="en-US" sz="1000" b="1" baseline="0" dirty="0"/>
              <a:t>DO NOT DELETE THE LICENSE TEXT OR LOGO. IT ALLOWS FOR ARCHIVING OF THE WORK. </a:t>
            </a:r>
            <a:endParaRPr lang="en-US" sz="1000" b="1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12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103844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Complete</a:t>
            </a:r>
            <a:r>
              <a:rPr lang="en-US" baseline="0" dirty="0"/>
              <a:t> the </a:t>
            </a:r>
            <a:r>
              <a:rPr lang="en-US" b="1" baseline="0" dirty="0"/>
              <a:t>Research Title</a:t>
            </a:r>
            <a:r>
              <a:rPr lang="en-US" baseline="0" dirty="0"/>
              <a:t>. All </a:t>
            </a:r>
            <a:r>
              <a:rPr lang="en-US" b="1" baseline="0" dirty="0"/>
              <a:t>authors</a:t>
            </a:r>
            <a:r>
              <a:rPr lang="en-US" baseline="0" dirty="0"/>
              <a:t> for the research and </a:t>
            </a:r>
            <a:r>
              <a:rPr lang="en-US" b="1" baseline="0" dirty="0"/>
              <a:t>Affiliations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947742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Its purpose is to clearly state the research problem and give the reader a motivation, justification about the case. </a:t>
            </a:r>
            <a:r>
              <a:rPr lang="en-US" b="0" dirty="0"/>
              <a:t>Sometimes it is combined with the literature review to set the methodological and practical gaps found in the state-of-the-art</a:t>
            </a:r>
            <a:r>
              <a:rPr lang="en-US" b="0" baseline="0" dirty="0"/>
              <a:t> body.</a:t>
            </a:r>
            <a:endParaRPr lang="en-U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3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7036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Objectives should answer the research question. It should guides and </a:t>
            </a:r>
            <a:r>
              <a:rPr lang="en-US" dirty="0" err="1"/>
              <a:t>centres</a:t>
            </a:r>
            <a:r>
              <a:rPr lang="en-US" dirty="0"/>
              <a:t> your research. It should be clear, concise, objective and</a:t>
            </a:r>
            <a:r>
              <a:rPr lang="en-US" baseline="0" dirty="0"/>
              <a:t> </a:t>
            </a:r>
            <a:r>
              <a:rPr lang="en-US" dirty="0"/>
              <a:t>focused, as well as synthesize multiple sources to present your contribution.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4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24239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Its aims to describe the methodological</a:t>
            </a:r>
            <a:r>
              <a:rPr lang="en-US" baseline="0" dirty="0"/>
              <a:t> framework</a:t>
            </a:r>
            <a:r>
              <a:rPr lang="en-US" dirty="0"/>
              <a:t> used in the proposal. This should succinctly</a:t>
            </a:r>
            <a:r>
              <a:rPr lang="en-US" baseline="0" dirty="0"/>
              <a:t> explain the procedures followed perform </a:t>
            </a:r>
            <a:r>
              <a:rPr lang="en-US" dirty="0"/>
              <a:t>experiments such that they could be replicated by any competent colleague and get same results or equivalent findings. Methods answer the question </a:t>
            </a:r>
            <a:r>
              <a:rPr lang="en-US" b="1" dirty="0"/>
              <a:t>How was the problem understood,</a:t>
            </a:r>
            <a:r>
              <a:rPr lang="en-US" b="1" baseline="0" dirty="0"/>
              <a:t> characterized, analyzed or solved</a:t>
            </a:r>
            <a:r>
              <a:rPr lang="en-US" b="1" dirty="0"/>
              <a:t>?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97051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 a description of the experimental setting or set of data used to test the proposed methodology</a:t>
            </a:r>
            <a:r>
              <a:rPr lang="en-GB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or methods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6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3201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The results should answer the question </a:t>
            </a:r>
            <a:r>
              <a:rPr lang="en-US" b="1" dirty="0"/>
              <a:t>What are the results, recommendations or main findings acquired from the research? </a:t>
            </a:r>
            <a:r>
              <a:rPr lang="en-US" b="0" dirty="0"/>
              <a:t>And discussion</a:t>
            </a:r>
            <a:r>
              <a:rPr lang="en-US" b="1" dirty="0"/>
              <a:t> What do these results mean for scientific community and practitioners?</a:t>
            </a:r>
          </a:p>
          <a:p>
            <a:r>
              <a:rPr lang="en-US" b="0" dirty="0"/>
              <a:t>If you</a:t>
            </a:r>
            <a:r>
              <a:rPr lang="en-US" b="0" baseline="0" dirty="0"/>
              <a:t> are presenting an ongoing research, please discuss in detail your hypotheses and your expected results.</a:t>
            </a:r>
            <a:endParaRPr lang="en-U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4709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The results should answer the question </a:t>
            </a:r>
            <a:r>
              <a:rPr lang="en-US" b="1" dirty="0"/>
              <a:t>What are the results, recommendations or main findings acquired from the research? </a:t>
            </a:r>
            <a:r>
              <a:rPr lang="en-US" b="0" dirty="0"/>
              <a:t>And discussion</a:t>
            </a:r>
            <a:r>
              <a:rPr lang="en-US" b="1" dirty="0"/>
              <a:t> What do these results mean for scientific community and practitioners?</a:t>
            </a:r>
          </a:p>
          <a:p>
            <a:r>
              <a:rPr lang="en-US" b="0" dirty="0"/>
              <a:t>If you</a:t>
            </a:r>
            <a:r>
              <a:rPr lang="en-US" b="0" baseline="0" dirty="0"/>
              <a:t> are presenting an ongoing research, please discuss in detail your hypotheses and your expected results.</a:t>
            </a:r>
            <a:endParaRPr lang="en-U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8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047098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Summarize and evaluate the whole research. 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Was</a:t>
            </a:r>
            <a:r>
              <a:rPr lang="en-US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your original goal met? What are the main findings from your research? </a:t>
            </a:r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Suggest changes in the experimental procedure (or design) and/or possibilities for further study.</a:t>
            </a:r>
          </a:p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 whether your results support or contradict your hypothesis. 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Were</a:t>
            </a:r>
            <a:r>
              <a:rPr lang="en-US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hypotheses validated: accepted/rejected? Why?</a:t>
            </a:r>
            <a:endParaRPr lang="en-US" sz="12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are the future research venues of your proposal?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/>
              <a:t>If you</a:t>
            </a:r>
            <a:r>
              <a:rPr lang="en-US" b="0" baseline="0" dirty="0"/>
              <a:t> are presenting an ongoing research, please discuss in detail your next steps.</a:t>
            </a:r>
            <a:endParaRPr lang="en-US" b="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8D4B7-07E8-401E-B5F2-812A5C934B3F}" type="slidenum">
              <a:rPr lang="es-CO" smtClean="0"/>
              <a:t>9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7820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pie de página 3"/>
          <p:cNvSpPr>
            <a:spLocks noGrp="1"/>
          </p:cNvSpPr>
          <p:nvPr userDrawn="1">
            <p:ph type="ftr" sz="quarter" idx="4294967295"/>
          </p:nvPr>
        </p:nvSpPr>
        <p:spPr>
          <a:xfrm>
            <a:off x="660071" y="6334789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0000"/>
                </a:solidFill>
              </a:defRPr>
            </a:lvl1pPr>
          </a:lstStyle>
          <a:p>
            <a:r>
              <a:rPr lang="it-IT" b="1"/>
              <a:t>ICRS-STI 2024  </a:t>
            </a:r>
            <a:endParaRPr lang="es-CO" dirty="0"/>
          </a:p>
        </p:txBody>
      </p:sp>
      <p:cxnSp>
        <p:nvCxnSpPr>
          <p:cNvPr id="3" name="Conector recto 2"/>
          <p:cNvCxnSpPr>
            <a:cxnSpLocks/>
          </p:cNvCxnSpPr>
          <p:nvPr userDrawn="1"/>
        </p:nvCxnSpPr>
        <p:spPr>
          <a:xfrm flipH="1">
            <a:off x="2061713" y="6472196"/>
            <a:ext cx="7844287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Marcador de contenido 4"/>
          <p:cNvSpPr>
            <a:spLocks noGrp="1"/>
          </p:cNvSpPr>
          <p:nvPr>
            <p:ph sz="quarter" idx="10" hasCustomPrompt="1"/>
          </p:nvPr>
        </p:nvSpPr>
        <p:spPr>
          <a:xfrm>
            <a:off x="2263619" y="2457867"/>
            <a:ext cx="7869732" cy="1079812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s-ES" dirty="0" err="1"/>
              <a:t>First</a:t>
            </a:r>
            <a:r>
              <a:rPr lang="es-ES" dirty="0"/>
              <a:t> </a:t>
            </a:r>
            <a:r>
              <a:rPr lang="es-ES" dirty="0" err="1"/>
              <a:t>slide</a:t>
            </a:r>
            <a:endParaRPr lang="es-ES" dirty="0"/>
          </a:p>
          <a:p>
            <a:pPr lvl="1"/>
            <a:r>
              <a:rPr lang="es-ES" dirty="0" err="1"/>
              <a:t>Second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2"/>
            <a:r>
              <a:rPr lang="es-ES" dirty="0" err="1"/>
              <a:t>Third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3"/>
            <a:r>
              <a:rPr lang="es-ES" dirty="0" err="1"/>
              <a:t>Fourth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ES" dirty="0"/>
          </a:p>
          <a:p>
            <a:pPr lvl="4"/>
            <a:r>
              <a:rPr lang="es-ES" dirty="0" err="1"/>
              <a:t>Fifth</a:t>
            </a:r>
            <a:r>
              <a:rPr lang="es-ES" dirty="0"/>
              <a:t> </a:t>
            </a:r>
            <a:r>
              <a:rPr lang="es-ES" dirty="0" err="1"/>
              <a:t>level</a:t>
            </a:r>
            <a:endParaRPr lang="es-CO" dirty="0"/>
          </a:p>
        </p:txBody>
      </p:sp>
      <p:sp>
        <p:nvSpPr>
          <p:cNvPr id="18" name="Rectángulo 5"/>
          <p:cNvSpPr/>
          <p:nvPr userDrawn="1"/>
        </p:nvSpPr>
        <p:spPr>
          <a:xfrm>
            <a:off x="660072" y="-324853"/>
            <a:ext cx="3600000" cy="1290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2982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10307946" y="149765"/>
            <a:ext cx="1515701" cy="1334849"/>
            <a:chOff x="10244446" y="238665"/>
            <a:chExt cx="1515701" cy="1334849"/>
          </a:xfrm>
        </p:grpSpPr>
        <p:sp>
          <p:nvSpPr>
            <p:cNvPr id="7" name="Oval 6"/>
            <p:cNvSpPr/>
            <p:nvPr/>
          </p:nvSpPr>
          <p:spPr>
            <a:xfrm>
              <a:off x="10338622" y="238665"/>
              <a:ext cx="1342104" cy="1334849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244446" y="518553"/>
              <a:ext cx="151570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Place your institution </a:t>
              </a:r>
            </a:p>
            <a:p>
              <a:pPr algn="ctr"/>
              <a:r>
                <a:rPr lang="en-US" sz="1600" dirty="0"/>
                <a:t>logo here.</a:t>
              </a:r>
            </a:p>
          </p:txBody>
        </p:sp>
      </p:grpSp>
      <p:sp>
        <p:nvSpPr>
          <p:cNvPr id="12" name="Rectangle 4"/>
          <p:cNvSpPr>
            <a:spLocks noChangeArrowheads="1"/>
          </p:cNvSpPr>
          <p:nvPr userDrawn="1"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060700" y="6153992"/>
            <a:ext cx="5676900" cy="707886"/>
          </a:xfrm>
          <a:prstGeom prst="rect">
            <a:avLst/>
          </a:prstGeom>
          <a:solidFill>
            <a:schemeClr val="accent4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MONDAY 18</a:t>
            </a:r>
            <a:r>
              <a:rPr lang="en-US" sz="20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WEDNESDAY 20</a:t>
            </a:r>
            <a:r>
              <a:rPr lang="en-US" sz="20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NOVEMBER 2024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1B36D7-C0DE-8C29-17C3-4DC9FC4BACE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28592" t="5176" r="55773" b="48793"/>
          <a:stretch/>
        </p:blipFill>
        <p:spPr>
          <a:xfrm>
            <a:off x="447773" y="291636"/>
            <a:ext cx="1125041" cy="11529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5AD01B-C6A9-622B-A578-B507028384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733173" y="480263"/>
            <a:ext cx="8555024" cy="8798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765A22-10E5-B94B-AC7E-ACEABD8532F6}"/>
              </a:ext>
            </a:extLst>
          </p:cNvPr>
          <p:cNvSpPr txBox="1"/>
          <p:nvPr userDrawn="1"/>
        </p:nvSpPr>
        <p:spPr>
          <a:xfrm>
            <a:off x="1733173" y="2199227"/>
            <a:ext cx="855502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Research Title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31E8F-628D-1F22-88C1-87755FDFB900}"/>
              </a:ext>
            </a:extLst>
          </p:cNvPr>
          <p:cNvSpPr txBox="1"/>
          <p:nvPr userDrawn="1"/>
        </p:nvSpPr>
        <p:spPr>
          <a:xfrm>
            <a:off x="2380842" y="3496411"/>
            <a:ext cx="685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Author(s)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74F0D8E-06F5-8FC7-B47A-654F51255926}"/>
              </a:ext>
            </a:extLst>
          </p:cNvPr>
          <p:cNvSpPr txBox="1"/>
          <p:nvPr userDrawn="1"/>
        </p:nvSpPr>
        <p:spPr>
          <a:xfrm>
            <a:off x="2464234" y="4715954"/>
            <a:ext cx="6856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Affiliation: University/Industry, Department, Country</a:t>
            </a:r>
          </a:p>
        </p:txBody>
      </p:sp>
    </p:spTree>
    <p:extLst>
      <p:ext uri="{BB962C8B-B14F-4D97-AF65-F5344CB8AC3E}">
        <p14:creationId xmlns:p14="http://schemas.microsoft.com/office/powerpoint/2010/main" val="843758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1202E6-AC14-E542-AD69-B43785679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3245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ACC67-B699-6C60-F112-141C70E3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0755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302EA-518C-0BB7-9482-792398DC4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5999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her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ie de página 3"/>
          <p:cNvSpPr>
            <a:spLocks noGrp="1"/>
          </p:cNvSpPr>
          <p:nvPr userDrawn="1">
            <p:ph type="ftr" sz="quarter" idx="4294967295"/>
          </p:nvPr>
        </p:nvSpPr>
        <p:spPr>
          <a:xfrm>
            <a:off x="660071" y="635313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0000"/>
                </a:solidFill>
              </a:defRPr>
            </a:lvl1pPr>
          </a:lstStyle>
          <a:p>
            <a:r>
              <a:rPr lang="it-IT" b="1"/>
              <a:t>ICRS-STI 2024  </a:t>
            </a:r>
            <a:endParaRPr lang="es-CO" dirty="0"/>
          </a:p>
        </p:txBody>
      </p:sp>
      <p:cxnSp>
        <p:nvCxnSpPr>
          <p:cNvPr id="11" name="Conector recto 10"/>
          <p:cNvCxnSpPr/>
          <p:nvPr userDrawn="1"/>
        </p:nvCxnSpPr>
        <p:spPr>
          <a:xfrm flipH="1">
            <a:off x="2019300" y="6490544"/>
            <a:ext cx="7899401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ángulo 5"/>
          <p:cNvSpPr/>
          <p:nvPr userDrawn="1"/>
        </p:nvSpPr>
        <p:spPr>
          <a:xfrm>
            <a:off x="660072" y="-324853"/>
            <a:ext cx="3600000" cy="129005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9403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8354ED-1A44-28C3-AD0F-54B19398F78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66950" t="54699"/>
          <a:stretch/>
        </p:blipFill>
        <p:spPr>
          <a:xfrm>
            <a:off x="9860364" y="6213429"/>
            <a:ext cx="835268" cy="45530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CF02656-9AE4-C2B7-1AC2-E8E42424749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t="54699" r="68235" b="8034"/>
          <a:stretch/>
        </p:blipFill>
        <p:spPr>
          <a:xfrm>
            <a:off x="3487153" y="6213429"/>
            <a:ext cx="1088291" cy="507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EBC54E5-1846-68FF-670D-B82D7788B319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rcRect l="30397" t="54699" r="31759" b="8590"/>
          <a:stretch/>
        </p:blipFill>
        <p:spPr>
          <a:xfrm>
            <a:off x="6401218" y="6226686"/>
            <a:ext cx="1242648" cy="479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34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0" r:id="rId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crs-sti.covenantuniversity.edu.n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crs-sti@covenantuniversity.edu.n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660072" y="-324853"/>
            <a:ext cx="3600000" cy="194261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916271" y="221300"/>
            <a:ext cx="3263843" cy="1273557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O" dirty="0" err="1">
                <a:solidFill>
                  <a:schemeClr val="bg1"/>
                </a:solidFill>
              </a:rPr>
              <a:t>Instructions</a:t>
            </a:r>
            <a:endParaRPr lang="es-CO" sz="5400" b="1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99752" y="1724932"/>
            <a:ext cx="1079249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Dear author(s),</a:t>
            </a:r>
          </a:p>
          <a:p>
            <a:endParaRPr lang="en-US" dirty="0"/>
          </a:p>
          <a:p>
            <a:r>
              <a:rPr lang="en-US" dirty="0"/>
              <a:t>This is ICRS-STI 2024  Conference presentation template. In this file you will find:</a:t>
            </a:r>
          </a:p>
          <a:p>
            <a:endParaRPr lang="en-US" dirty="0"/>
          </a:p>
          <a:p>
            <a:pPr marL="285750" indent="-285750">
              <a:buClr>
                <a:srgbClr val="FC4C02"/>
              </a:buClr>
              <a:buFont typeface="Wingdings" panose="05000000000000000000" pitchFamily="2" charset="2"/>
              <a:buChar char="§"/>
            </a:pPr>
            <a:r>
              <a:rPr lang="en-US" dirty="0"/>
              <a:t>Minimum sections for the presentation you will do about your research in the conference.</a:t>
            </a:r>
          </a:p>
          <a:p>
            <a:pPr marL="285750" indent="-285750">
              <a:buClr>
                <a:srgbClr val="FC4C02"/>
              </a:buClr>
              <a:buFont typeface="Wingdings" panose="05000000000000000000" pitchFamily="2" charset="2"/>
              <a:buChar char="§"/>
            </a:pPr>
            <a:r>
              <a:rPr lang="en-US" dirty="0"/>
              <a:t>Each slide contains guidance about the suggested content for the section (Please read the review lower pane for guidance).</a:t>
            </a:r>
          </a:p>
          <a:p>
            <a:pPr marL="285750" indent="-285750">
              <a:buClr>
                <a:srgbClr val="FC4C02"/>
              </a:buClr>
              <a:buFont typeface="Wingdings" panose="05000000000000000000" pitchFamily="2" charset="2"/>
              <a:buChar char="§"/>
            </a:pPr>
            <a:r>
              <a:rPr lang="en-US" dirty="0"/>
              <a:t>The presentation will be archived in the </a:t>
            </a:r>
            <a:r>
              <a:rPr lang="en-US" b="1" dirty="0"/>
              <a:t>Covenant University Repository</a:t>
            </a:r>
            <a:r>
              <a:rPr lang="en-US" dirty="0"/>
              <a:t>, so an appropriate license has been provided for this slide. </a:t>
            </a:r>
          </a:p>
          <a:p>
            <a:pPr>
              <a:buClr>
                <a:srgbClr val="FC4C02"/>
              </a:buClr>
            </a:pPr>
            <a:endParaRPr lang="en-US" dirty="0"/>
          </a:p>
          <a:p>
            <a:pPr>
              <a:buClr>
                <a:srgbClr val="FC4C02"/>
              </a:buClr>
            </a:pPr>
            <a:r>
              <a:rPr lang="en-US" dirty="0"/>
              <a:t>Keep in mind that the terminal date to submit the Power Point presentation is </a:t>
            </a:r>
            <a:r>
              <a:rPr lang="en-US" b="1" dirty="0">
                <a:solidFill>
                  <a:srgbClr val="FF0000"/>
                </a:solidFill>
              </a:rPr>
              <a:t>November 13</a:t>
            </a:r>
            <a:r>
              <a:rPr lang="en-US" b="1" baseline="30000" dirty="0">
                <a:solidFill>
                  <a:srgbClr val="FF0000"/>
                </a:solidFill>
              </a:rPr>
              <a:t>th</a:t>
            </a:r>
            <a:r>
              <a:rPr lang="en-US" b="1" dirty="0">
                <a:solidFill>
                  <a:srgbClr val="FF0000"/>
                </a:solidFill>
              </a:rPr>
              <a:t>, 2024.</a:t>
            </a:r>
          </a:p>
          <a:p>
            <a:pPr>
              <a:buClr>
                <a:srgbClr val="FC4C02"/>
              </a:buClr>
            </a:pPr>
            <a:endParaRPr lang="en-US" dirty="0"/>
          </a:p>
          <a:p>
            <a:pPr>
              <a:buClr>
                <a:srgbClr val="FC4C02"/>
              </a:buClr>
            </a:pPr>
            <a:r>
              <a:rPr lang="en-US" dirty="0"/>
              <a:t>Further details please consult the conference site at: </a:t>
            </a:r>
            <a:r>
              <a:rPr lang="en-US" dirty="0">
                <a:hlinkClick r:id="rId3"/>
              </a:rPr>
              <a:t>https://icrs-sti.covenantuniversity.edu.ng/</a:t>
            </a:r>
            <a:endParaRPr lang="en-US" dirty="0"/>
          </a:p>
          <a:p>
            <a:pPr>
              <a:buClr>
                <a:srgbClr val="FC4C02"/>
              </a:buClr>
            </a:pPr>
            <a:r>
              <a:rPr lang="en-US" dirty="0"/>
              <a:t>Or via email to </a:t>
            </a:r>
            <a:r>
              <a:rPr lang="en-US" dirty="0">
                <a:hlinkClick r:id="rId4"/>
              </a:rPr>
              <a:t>icrs-sti@covenantuniversity.edu.ng</a:t>
            </a:r>
            <a:endParaRPr lang="en-US" dirty="0"/>
          </a:p>
          <a:p>
            <a:pPr>
              <a:buClr>
                <a:srgbClr val="FC4C02"/>
              </a:buClr>
            </a:pPr>
            <a:endParaRPr lang="en-US" dirty="0"/>
          </a:p>
          <a:p>
            <a:pPr>
              <a:buClr>
                <a:srgbClr val="FC4C02"/>
              </a:buClr>
            </a:pPr>
            <a:r>
              <a:rPr lang="en-US" sz="2000" b="1" dirty="0">
                <a:solidFill>
                  <a:srgbClr val="FF0000"/>
                </a:solidFill>
              </a:rPr>
              <a:t>Delete this page after completion of your presentation before submission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s-CO"/>
              <a:t>ICRS-STI 2024 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66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7634" y="240968"/>
            <a:ext cx="3302480" cy="534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sz="3800" b="1" dirty="0" err="1">
                <a:solidFill>
                  <a:schemeClr val="bg1"/>
                </a:solidFill>
              </a:rPr>
              <a:t>References</a:t>
            </a:r>
            <a:endParaRPr lang="es-CO" sz="4000" b="1" dirty="0">
              <a:solidFill>
                <a:schemeClr val="bg1"/>
              </a:solidFill>
            </a:endParaRPr>
          </a:p>
        </p:txBody>
      </p:sp>
      <p:sp>
        <p:nvSpPr>
          <p:cNvPr id="7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22119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48929" y="240968"/>
            <a:ext cx="3657600" cy="534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2800" b="1" dirty="0">
                <a:solidFill>
                  <a:schemeClr val="bg1"/>
                </a:solidFill>
              </a:rPr>
              <a:t>Acknowledgements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es-CO" sz="2800" b="1" dirty="0">
              <a:solidFill>
                <a:schemeClr val="bg1"/>
              </a:solidFill>
            </a:endParaRPr>
          </a:p>
        </p:txBody>
      </p:sp>
      <p:sp>
        <p:nvSpPr>
          <p:cNvPr id="7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696985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816230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48929" y="240968"/>
            <a:ext cx="3657600" cy="53410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2800" b="1" dirty="0">
                <a:solidFill>
                  <a:schemeClr val="bg1"/>
                </a:solidFill>
              </a:rPr>
              <a:t>Acknowledgements</a:t>
            </a:r>
            <a:endParaRPr lang="en-US" sz="2800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es-CO" sz="2800" b="1" dirty="0">
              <a:solidFill>
                <a:schemeClr val="bg1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696985" cy="446051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97210" y="6206348"/>
            <a:ext cx="8190685" cy="4250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1" i="0" kern="1200" baseline="0" smtClean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solidFill>
                  <a:srgbClr val="3B3835"/>
                </a:solidFill>
                <a:latin typeface="Helvetica Neue"/>
              </a:rPr>
              <a:t>This work is licensed under a Creative Commons Attribution 4.0 International License.</a:t>
            </a:r>
            <a:endParaRPr lang="en-US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29" y="5974619"/>
            <a:ext cx="1202915" cy="656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B2E49C-04BA-D7DA-75FE-1211A843ECB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it-IT" b="1" dirty="0"/>
              <a:t>ICRS-STI 2024 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6414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6848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62263" y="91078"/>
            <a:ext cx="3317851" cy="652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dirty="0" err="1">
                <a:solidFill>
                  <a:schemeClr val="bg1"/>
                </a:solidFill>
              </a:rPr>
              <a:t>Introduction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369651" y="6353137"/>
            <a:ext cx="201362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41984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862263" y="-33474"/>
            <a:ext cx="3317851" cy="652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dirty="0" err="1">
                <a:solidFill>
                  <a:schemeClr val="bg1"/>
                </a:solidFill>
              </a:rPr>
              <a:t>Objectives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9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5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25918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660071" y="114006"/>
            <a:ext cx="3795815" cy="6529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dirty="0" err="1">
                <a:solidFill>
                  <a:schemeClr val="bg1"/>
                </a:solidFill>
              </a:rPr>
              <a:t>Methodology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5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 dirty="0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6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282351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877634" y="-68741"/>
            <a:ext cx="3302480" cy="12735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n-GB" sz="3600" dirty="0">
                <a:solidFill>
                  <a:schemeClr val="bg1"/>
                </a:solidFill>
              </a:rPr>
              <a:t>Experimental</a:t>
            </a:r>
            <a:r>
              <a:rPr lang="en-GB" sz="4000" dirty="0">
                <a:solidFill>
                  <a:schemeClr val="bg1"/>
                </a:solidFill>
              </a:rPr>
              <a:t> </a:t>
            </a:r>
            <a:r>
              <a:rPr lang="en-GB" sz="4000" b="1" dirty="0">
                <a:solidFill>
                  <a:schemeClr val="bg1"/>
                </a:solidFill>
              </a:rPr>
              <a:t>Setting</a:t>
            </a:r>
            <a:endParaRPr lang="es-CO" sz="4000" b="1" dirty="0">
              <a:solidFill>
                <a:schemeClr val="bg1"/>
              </a:solidFill>
            </a:endParaRPr>
          </a:p>
        </p:txBody>
      </p:sp>
      <p:sp>
        <p:nvSpPr>
          <p:cNvPr id="5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354518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7634" y="19747"/>
            <a:ext cx="3302480" cy="12735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sz="3800" b="1" dirty="0" err="1">
                <a:solidFill>
                  <a:schemeClr val="bg1"/>
                </a:solidFill>
              </a:rPr>
              <a:t>Results</a:t>
            </a:r>
            <a:r>
              <a:rPr lang="es-CO" sz="3800" dirty="0">
                <a:solidFill>
                  <a:schemeClr val="bg1"/>
                </a:solidFill>
              </a:rPr>
              <a:t> and </a:t>
            </a:r>
            <a:r>
              <a:rPr lang="es-CO" sz="3800" b="1" dirty="0" err="1">
                <a:solidFill>
                  <a:schemeClr val="bg1"/>
                </a:solidFill>
              </a:rPr>
              <a:t>Discussion</a:t>
            </a:r>
            <a:endParaRPr lang="es-CO" sz="4000" b="1" dirty="0">
              <a:solidFill>
                <a:schemeClr val="bg1"/>
              </a:solidFill>
            </a:endParaRPr>
          </a:p>
        </p:txBody>
      </p:sp>
      <p:sp>
        <p:nvSpPr>
          <p:cNvPr id="11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1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347331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877634" y="19747"/>
            <a:ext cx="3302480" cy="12735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sz="3800" b="1" dirty="0" err="1">
                <a:solidFill>
                  <a:schemeClr val="bg1"/>
                </a:solidFill>
              </a:rPr>
              <a:t>Results</a:t>
            </a:r>
            <a:r>
              <a:rPr lang="es-CO" sz="3800" dirty="0">
                <a:solidFill>
                  <a:schemeClr val="bg1"/>
                </a:solidFill>
              </a:rPr>
              <a:t> and </a:t>
            </a:r>
            <a:r>
              <a:rPr lang="es-CO" sz="3800" b="1" dirty="0" err="1">
                <a:solidFill>
                  <a:schemeClr val="bg1"/>
                </a:solidFill>
              </a:rPr>
              <a:t>Discussion</a:t>
            </a:r>
            <a:endParaRPr lang="es-CO" sz="4000" b="1" dirty="0">
              <a:solidFill>
                <a:schemeClr val="bg1"/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7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005543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78425" y="0"/>
            <a:ext cx="3628103" cy="6784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80000"/>
              </a:lnSpc>
            </a:pPr>
            <a:r>
              <a:rPr lang="es-CO" sz="3600" dirty="0" err="1">
                <a:solidFill>
                  <a:schemeClr val="bg1"/>
                </a:solidFill>
              </a:rPr>
              <a:t>Conclusions</a:t>
            </a:r>
            <a:r>
              <a:rPr lang="es-CO" sz="3600" dirty="0">
                <a:solidFill>
                  <a:schemeClr val="bg1"/>
                </a:solidFill>
              </a:rPr>
              <a:t> &amp; </a:t>
            </a:r>
            <a:r>
              <a:rPr lang="es-CO" sz="2900" b="1" dirty="0" err="1">
                <a:solidFill>
                  <a:schemeClr val="bg1"/>
                </a:solidFill>
              </a:rPr>
              <a:t>Recommendations</a:t>
            </a:r>
            <a:endParaRPr lang="es-CO" sz="2900" b="1" dirty="0">
              <a:solidFill>
                <a:schemeClr val="bg1"/>
              </a:solidFill>
            </a:endParaRPr>
          </a:p>
        </p:txBody>
      </p:sp>
      <p:sp>
        <p:nvSpPr>
          <p:cNvPr id="7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660071" y="6323157"/>
            <a:ext cx="352004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it-IT" sz="1600" b="1">
                <a:solidFill>
                  <a:srgbClr val="FF0000"/>
                </a:solidFill>
              </a:rPr>
              <a:t>ICRS-STI 2024  </a:t>
            </a:r>
            <a:endParaRPr lang="es-CO" sz="1600" dirty="0">
              <a:solidFill>
                <a:srgbClr val="FF0000"/>
              </a:solidFill>
            </a:endParaRPr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688770" y="1179871"/>
            <a:ext cx="10520004" cy="470473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6225137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ado 1">
      <a:majorFont>
        <a:latin typeface="Rockwel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1758</TotalTime>
  <Words>656</Words>
  <Application>Microsoft Office PowerPoint</Application>
  <PresentationFormat>Widescreen</PresentationFormat>
  <Paragraphs>78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Arial</vt:lpstr>
      <vt:lpstr>Calibri</vt:lpstr>
      <vt:lpstr>Helvetica Neue</vt:lpstr>
      <vt:lpstr>Wingdings</vt:lpstr>
      <vt:lpstr>Tema de Office</vt:lpstr>
      <vt:lpstr>Instructions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Daniela Florez</dc:creator>
  <cp:lastModifiedBy>NWINYI OBINNA CHUKWUEMEKA</cp:lastModifiedBy>
  <cp:revision>59</cp:revision>
  <dcterms:created xsi:type="dcterms:W3CDTF">2015-11-23T15:47:53Z</dcterms:created>
  <dcterms:modified xsi:type="dcterms:W3CDTF">2024-11-01T14:42:48Z</dcterms:modified>
</cp:coreProperties>
</file>